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10287000" cx="18288000"/>
  <p:notesSz cx="6858000" cy="9144000"/>
  <p:embeddedFontLst>
    <p:embeddedFont>
      <p:font typeface="DM Sans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D2EBCE-372A-4881-BF6F-C8E8020FE9B9}">
  <a:tblStyle styleId="{C8D2EBCE-372A-4881-BF6F-C8E8020FE9B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0FC"/>
          </a:solidFill>
        </a:fill>
      </a:tcStyle>
    </a:wholeTbl>
    <a:band1H>
      <a:tcTxStyle/>
      <a:tcStyle>
        <a:fill>
          <a:solidFill>
            <a:srgbClr val="CCE0F8"/>
          </a:solidFill>
        </a:fill>
      </a:tcStyle>
    </a:band1H>
    <a:band2H>
      <a:tcTxStyle/>
    </a:band2H>
    <a:band1V>
      <a:tcTxStyle/>
      <a:tcStyle>
        <a:fill>
          <a:solidFill>
            <a:srgbClr val="CCE0F8"/>
          </a:solidFill>
        </a:fill>
      </a:tcStyle>
    </a:band1V>
    <a:band2V>
      <a:tcTxStyle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DMSans-bold.fnt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DM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5d9d3deff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05d9d3deff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5d9d3deff_2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5d9d3deff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8e5fbae36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8e5fbae36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f8e5fbae36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Todays presentation we decorated with 22 subsection. Significant of them are recent bench mark studies, our proposed frame work, </a:t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</a:t>
            </a:r>
            <a:r>
              <a:rPr lang="en-US"/>
              <a:t>remaining</a:t>
            </a:r>
            <a:r>
              <a:rPr lang="en-US"/>
              <a:t> slides  presentation by Mostafizur Rahman</a:t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5cdc2f30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05cdc2f30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5cdc2f307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5cdc2f307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05cdc2f307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5d9d3deff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5d9d3deff_2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05d9d3deff_2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8e5fbae3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f8e5fbae3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5cdc2f307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5cdc2f307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05cdc2f307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5d9d3deff_2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5d9d3deff_2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05d9d3deff_2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5cdc2f307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05cdc2f307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5cdc2f307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05cdc2f307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5cdc2f307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5cdc2f307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05cdc2f307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6842b59d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6842b59d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06842b59d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5d9d3deff_2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05d9d3deff_2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5d9d3deff_2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5d9d3deff_2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5d9d3deff_2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05d9d3deff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370663" y="927776"/>
            <a:ext cx="155466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370663" y="3550640"/>
            <a:ext cx="15546600" cy="51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11518106" y="882491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1370662" y="8824913"/>
            <a:ext cx="10009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16615891" y="9214327"/>
            <a:ext cx="1146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flipH="1" rot="-4319139">
            <a:off x="3512190" y="7104357"/>
            <a:ext cx="19188569" cy="6565707"/>
          </a:xfrm>
          <a:custGeom>
            <a:rect b="b" l="l" r="r" t="t"/>
            <a:pathLst>
              <a:path extrusionOk="0" h="15352326" w="14853376">
                <a:moveTo>
                  <a:pt x="14853375" y="0"/>
                </a:moveTo>
                <a:lnTo>
                  <a:pt x="0" y="0"/>
                </a:lnTo>
                <a:lnTo>
                  <a:pt x="0" y="15352327"/>
                </a:lnTo>
                <a:lnTo>
                  <a:pt x="14853375" y="15352327"/>
                </a:lnTo>
                <a:lnTo>
                  <a:pt x="14853375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14"/>
          <p:cNvSpPr txBox="1"/>
          <p:nvPr/>
        </p:nvSpPr>
        <p:spPr>
          <a:xfrm>
            <a:off x="1376650" y="1665825"/>
            <a:ext cx="88446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07EC5"/>
                </a:solidFill>
                <a:latin typeface="DM Sans"/>
                <a:ea typeface="DM Sans"/>
                <a:cs typeface="DM Sans"/>
                <a:sym typeface="DM Sans"/>
              </a:rPr>
              <a:t>A Comprehensive Study on Credit Card Fraud Detection: Utilizing Feature Fusion Engineering and XAI</a:t>
            </a:r>
            <a:endParaRPr b="1" i="0" sz="4800" u="none" cap="none" strike="noStrike">
              <a:solidFill>
                <a:srgbClr val="107EC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5190242" y="7772114"/>
            <a:ext cx="6225759" cy="1173636"/>
            <a:chOff x="-2076051" y="3126276"/>
            <a:chExt cx="8301012" cy="1564848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-2076039" y="3993624"/>
              <a:ext cx="83010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SID: 1902073</a:t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-2076051" y="3126276"/>
              <a:ext cx="80910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Md. Mostafijur Rahman</a:t>
              </a:r>
              <a:endParaRPr/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611240" y="7761819"/>
            <a:ext cx="5306176" cy="1122460"/>
            <a:chOff x="-9001617" y="-3594242"/>
            <a:chExt cx="7074902" cy="1496613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-9001615" y="-2795128"/>
              <a:ext cx="70749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SID: 1902062</a:t>
              </a: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-9001617" y="-3594242"/>
              <a:ext cx="70749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Al Mahmud Siam</a:t>
              </a:r>
              <a:endParaRPr/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661105" y="9229969"/>
            <a:ext cx="50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Date: 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29</a:t>
            </a:r>
            <a:r>
              <a:rPr b="0" i="0" lang="en-US" sz="2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/0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9</a:t>
            </a:r>
            <a:r>
              <a:rPr b="0" i="0" lang="en-US" sz="2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/2024</a:t>
            </a:r>
            <a:endParaRPr b="0" i="0" sz="2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90839" y="7058549"/>
            <a:ext cx="606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By</a:t>
            </a:r>
            <a:endParaRPr/>
          </a:p>
        </p:txBody>
      </p:sp>
      <p:pic>
        <p:nvPicPr>
          <p:cNvPr descr="Credit Card Fraud Detection - Great Learning Blog" id="74" name="Google Shape;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0" y="0"/>
            <a:ext cx="7620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16615891" y="9214327"/>
            <a:ext cx="1146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9212743" y="2052037"/>
            <a:ext cx="78180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Distribution After  Applying SMOTE on training dataset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6629400" y="751462"/>
            <a:ext cx="78255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 Handling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 rot="1017">
            <a:off x="800157" y="1702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3"/>
          <p:cNvSpPr txBox="1"/>
          <p:nvPr/>
        </p:nvSpPr>
        <p:spPr>
          <a:xfrm>
            <a:off x="814467" y="2144838"/>
            <a:ext cx="78180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Distribution Before  Applying SMOTE on training dataset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3249575"/>
            <a:ext cx="6695500" cy="48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2650" y="3249573"/>
            <a:ext cx="7062700" cy="51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title"/>
          </p:nvPr>
        </p:nvSpPr>
        <p:spPr>
          <a:xfrm>
            <a:off x="9212750" y="8360275"/>
            <a:ext cx="9146100" cy="223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DM Sans"/>
              <a:buChar char="●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After creating SMOTE the Class is fully balanced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DM Sans"/>
              <a:buChar char="●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Class 0 and 1 contains 227451 samples both</a:t>
            </a:r>
            <a:endParaRPr sz="10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6" name="Google Shape;166;p23"/>
          <p:cNvSpPr txBox="1"/>
          <p:nvPr/>
        </p:nvSpPr>
        <p:spPr>
          <a:xfrm>
            <a:off x="800150" y="8360275"/>
            <a:ext cx="82035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●"/>
            </a:pPr>
            <a:r>
              <a:rPr lang="en-US" sz="2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Before </a:t>
            </a:r>
            <a:r>
              <a:rPr lang="en-US" sz="2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creating SMOTE the Class is highly imbalanced</a:t>
            </a:r>
            <a:endParaRPr sz="2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0  and 1 contains 227451 and 394 samples respectively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16615891" y="9214327"/>
            <a:ext cx="1146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638800" y="307069"/>
            <a:ext cx="77724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Proposed Framework </a:t>
            </a:r>
            <a:endParaRPr b="1" i="0" sz="4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 rot="1017">
            <a:off x="875044" y="10560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900" y="1219069"/>
            <a:ext cx="15030897" cy="876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370700" y="414500"/>
            <a:ext cx="15546600" cy="136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Feature  Selection Techniques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943"/>
              <a:buFont typeface="Twentieth Century"/>
              <a:buNone/>
            </a:pPr>
            <a:r>
              <a:rPr b="1" lang="en-US" sz="3550">
                <a:latin typeface="DM Sans"/>
                <a:ea typeface="DM Sans"/>
                <a:cs typeface="DM Sans"/>
                <a:sym typeface="DM Sans"/>
              </a:rPr>
              <a:t>Correlation</a:t>
            </a:r>
            <a:br>
              <a:rPr b="1" lang="en-US" sz="4000">
                <a:latin typeface="DM Sans"/>
                <a:ea typeface="DM Sans"/>
                <a:cs typeface="DM Sans"/>
                <a:sym typeface="DM Sans"/>
              </a:rPr>
            </a:b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16615891" y="9214327"/>
            <a:ext cx="1146300" cy="54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" name="Google Shape;182;p25"/>
          <p:cNvCxnSpPr/>
          <p:nvPr/>
        </p:nvCxnSpPr>
        <p:spPr>
          <a:xfrm rot="1017">
            <a:off x="800157" y="1626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50" y="2296976"/>
            <a:ext cx="5923866" cy="63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2500" y="2149413"/>
            <a:ext cx="6093402" cy="654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088788" y="8862725"/>
            <a:ext cx="5346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Figure. Correlation before SMOTE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1722600" y="8964875"/>
            <a:ext cx="449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Figure.  Correlation after SMOTE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1370663" y="-62824"/>
            <a:ext cx="155466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Feature  Selection Techniques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3200">
                <a:latin typeface="DM Sans"/>
                <a:ea typeface="DM Sans"/>
                <a:cs typeface="DM Sans"/>
                <a:sym typeface="DM Sans"/>
              </a:rPr>
              <a:t>Correlation</a:t>
            </a:r>
            <a:br>
              <a:rPr b="1" lang="en-US" sz="4000">
                <a:latin typeface="DM Sans"/>
                <a:ea typeface="DM Sans"/>
                <a:cs typeface="DM Sans"/>
                <a:sym typeface="DM Sans"/>
              </a:rPr>
            </a:b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1370670" y="2022275"/>
            <a:ext cx="8840100" cy="51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 correlated features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Remove highly correlated features by using the Pearson correlation formula.</a:t>
            </a:r>
            <a:endParaRPr sz="1280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Using threshold value 0.95 to identify highly correlated features</a:t>
            </a:r>
            <a:endParaRPr sz="12800" cap="non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V16 and </a:t>
            </a:r>
            <a:r>
              <a:rPr lang="en-US" sz="128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</a:t>
            </a: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17 cross this threshold value so we  remove here the V1</a:t>
            </a:r>
            <a:r>
              <a:rPr lang="en-US" sz="128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feature from the dataset.</a:t>
            </a:r>
            <a:endParaRPr sz="1280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12800" cap="non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Now there only 29 features.</a:t>
            </a:r>
            <a:endParaRPr sz="1280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2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                                                                                                                                                                               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2400"/>
              </a:spcAft>
              <a:buSzPct val="100000"/>
              <a:buChar char="●"/>
            </a:pPr>
            <a:r>
              <a:rPr lang="en-US" sz="240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7600"/>
              <a:t>FIG- CORRELATION</a:t>
            </a:r>
            <a:endParaRPr/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16615891" y="9214327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10485638" y="9214325"/>
            <a:ext cx="574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After remove correlated Correlat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</a:t>
            </a:r>
            <a:r>
              <a:rPr b="1" i="0" lang="en-US" sz="2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</a:t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 rot="1017">
            <a:off x="800157" y="1626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170" y="2483876"/>
            <a:ext cx="6124850" cy="65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04800" y="179647"/>
            <a:ext cx="168402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Feature  Selection Techniques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1" lang="en-US" sz="4000">
                <a:latin typeface="DM Sans"/>
                <a:ea typeface="DM Sans"/>
                <a:cs typeface="DM Sans"/>
                <a:sym typeface="DM Sans"/>
              </a:rPr>
            </a:br>
            <a:r>
              <a:rPr b="1" lang="en-US" sz="3200">
                <a:latin typeface="DM Sans"/>
                <a:ea typeface="DM Sans"/>
                <a:cs typeface="DM Sans"/>
                <a:sym typeface="DM Sans"/>
              </a:rPr>
              <a:t>Random Forest Feature Importance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914400" y="2086800"/>
            <a:ext cx="7696200" cy="7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Applying random forest importance method for selecting important features using optimal threshold value 0.015.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Now 29  features reduced to 14 important features.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figure  we can see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'V14', 'V10', 'V17', 'V12', 'V4', 'V11', 'V3', 'V7', 'V9', 'V2','V18', 'V1', 'V21', 'V6'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columns are the top selected  features the importance value are more than 0.015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9934427" y="8747475"/>
            <a:ext cx="673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RF feature importance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600" y="3428999"/>
            <a:ext cx="9372601" cy="50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7"/>
          <p:cNvCxnSpPr/>
          <p:nvPr/>
        </p:nvCxnSpPr>
        <p:spPr>
          <a:xfrm rot="1017">
            <a:off x="1028707" y="20892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4474100" y="970950"/>
            <a:ext cx="10992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Feature Selection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Techniques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00">
                <a:latin typeface="DM Sans"/>
                <a:ea typeface="DM Sans"/>
                <a:cs typeface="DM Sans"/>
                <a:sym typeface="DM Sans"/>
              </a:rPr>
              <a:t>                               </a:t>
            </a:r>
            <a:r>
              <a:rPr b="1" lang="en-US" sz="3700">
                <a:latin typeface="DM Sans"/>
                <a:ea typeface="DM Sans"/>
                <a:cs typeface="DM Sans"/>
                <a:sym typeface="DM Sans"/>
              </a:rPr>
              <a:t>Normalization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br>
              <a:rPr b="1" lang="en-US" sz="4000">
                <a:latin typeface="DM Sans"/>
                <a:ea typeface="DM Sans"/>
                <a:cs typeface="DM Sans"/>
                <a:sym typeface="DM Sans"/>
              </a:rPr>
            </a:b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808025" y="2426050"/>
            <a:ext cx="9187800" cy="6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Min-Max Normalization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Applied to the selected features to convert them in range between 0 and 1.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converts the input data in a standard format.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Training speed and model performance will be better than before.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5461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 the value range of different features.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5773400" y="9258300"/>
            <a:ext cx="21336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sz="2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152400" y="2425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0" y="4377675"/>
            <a:ext cx="7061552" cy="310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 rot="1017">
            <a:off x="1028707" y="1764447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4294967295" type="title"/>
          </p:nvPr>
        </p:nvSpPr>
        <p:spPr>
          <a:xfrm>
            <a:off x="1409230" y="787739"/>
            <a:ext cx="15469500" cy="124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Genetic Algorithm(GA</a:t>
            </a:r>
            <a:r>
              <a:rPr lang="en-US" sz="4000">
                <a:latin typeface="DM Sans"/>
                <a:ea typeface="DM Sans"/>
                <a:cs typeface="DM Sans"/>
                <a:sym typeface="DM Sans"/>
              </a:rPr>
              <a:t>)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29"/>
          <p:cNvSpPr txBox="1"/>
          <p:nvPr>
            <p:ph idx="4294967295" type="body"/>
          </p:nvPr>
        </p:nvSpPr>
        <p:spPr>
          <a:xfrm>
            <a:off x="838201" y="2019301"/>
            <a:ext cx="17068800" cy="82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29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is an evolutionary algorithm  working methodology is inspired by  the famous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Charles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Darwin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’s theory.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829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has 4 features: population, gene, chromosome and fitness value.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163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ALGORITHM OF GA: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4600"/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Step 1 : Initialization of population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	                          Step 2 : set N = no.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 generation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Step 3: set i=1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Step 4: while i&lt;= N 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calculate the fitness value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Selection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Crossover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51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Mutation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09550" lvl="0" marL="342900" rtl="0" algn="l">
              <a:lnSpc>
                <a:spcPct val="120000"/>
              </a:lnSpc>
              <a:spcBef>
                <a:spcPts val="2300"/>
              </a:spcBef>
              <a:spcAft>
                <a:spcPts val="2400"/>
              </a:spcAft>
              <a:buSzPts val="3000"/>
              <a:buNone/>
            </a:pPr>
            <a:r>
              <a:t/>
            </a: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17">
            <a:off x="952557" y="17788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4294967295" type="title"/>
          </p:nvPr>
        </p:nvSpPr>
        <p:spPr>
          <a:xfrm>
            <a:off x="1370661" y="470576"/>
            <a:ext cx="15546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b="1" lang="en-US" sz="4400" cap="none"/>
              <a:t>Genetic Algorithm(GA)</a:t>
            </a:r>
            <a:endParaRPr b="1" sz="4400" cap="none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t/>
            </a:r>
            <a:endParaRPr b="1" sz="4400"/>
          </a:p>
        </p:txBody>
      </p:sp>
      <p:sp>
        <p:nvSpPr>
          <p:cNvPr id="230" name="Google Shape;230;p30"/>
          <p:cNvSpPr txBox="1"/>
          <p:nvPr>
            <p:ph idx="4294967295" type="body"/>
          </p:nvPr>
        </p:nvSpPr>
        <p:spPr>
          <a:xfrm>
            <a:off x="1370650" y="1485900"/>
            <a:ext cx="16307700" cy="8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357187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M Sans"/>
              <a:buChar char="●"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Operation in GA: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27343"/>
              <a:buNone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Initialization of population:</a:t>
            </a: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The first step where random individuals of the populations are represented as a sequence of binary string called chromosome.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27343"/>
              <a:buNone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Fitness value: </a:t>
            </a: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Calculate each population fitness value. Choosing individuals for mating based on their fitness value (parents) and desired values for each is the evaluation procedure.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27343"/>
              <a:buNone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Selection: </a:t>
            </a: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selection of an individual is depends on its fitness value. The higher fitness value has more probability for selection than the lower value. 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27343"/>
              <a:buNone/>
            </a:pPr>
            <a:r>
              <a:rPr b="1"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Crossover:</a:t>
            </a: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After selecting individuals then we perform crossover operation for creating new generation. There are many  technique of crossover operation :single point ,two point and multi point crossover.</a:t>
            </a:r>
            <a:endParaRPr sz="128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27343"/>
              <a:buNone/>
            </a:pP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Parent 1 :  </a:t>
            </a:r>
            <a:r>
              <a:rPr lang="en-US" sz="12800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11011</a:t>
            </a:r>
            <a:r>
              <a:rPr lang="en-US" sz="1280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00100110110</a:t>
            </a:r>
            <a:endParaRPr sz="128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27343"/>
              <a:buNone/>
            </a:pP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Parent 2:  </a:t>
            </a:r>
            <a:r>
              <a:rPr lang="en-US" sz="12800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11011</a:t>
            </a:r>
            <a:r>
              <a:rPr lang="en-US" sz="1280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11000011110</a:t>
            </a:r>
            <a:endParaRPr sz="128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27343"/>
              <a:buNone/>
            </a:pP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Crossover at point 5 the new generation</a:t>
            </a:r>
            <a:endParaRPr sz="1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27343"/>
              <a:buNone/>
            </a:pP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Child 1 :</a:t>
            </a:r>
            <a:r>
              <a:rPr lang="en-US" sz="12800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11011</a:t>
            </a:r>
            <a:r>
              <a:rPr lang="en-US" sz="1280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 11000011110</a:t>
            </a:r>
            <a:endParaRPr sz="128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ct val="27343"/>
              <a:buNone/>
            </a:pPr>
            <a:r>
              <a:rPr lang="en-US" sz="128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Child 2:</a:t>
            </a:r>
            <a:r>
              <a:rPr lang="en-US" sz="12800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11011</a:t>
            </a:r>
            <a:r>
              <a:rPr lang="en-US" sz="1280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00100110110</a:t>
            </a:r>
            <a:endParaRPr sz="128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5745" lvl="0" marL="342900" rtl="0" algn="l">
              <a:lnSpc>
                <a:spcPct val="120000"/>
              </a:lnSpc>
              <a:spcBef>
                <a:spcPts val="1500"/>
              </a:spcBef>
              <a:spcAft>
                <a:spcPts val="2400"/>
              </a:spcAft>
              <a:buSzPct val="100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17">
            <a:off x="1028657" y="1295834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4294967295" type="title"/>
          </p:nvPr>
        </p:nvSpPr>
        <p:spPr>
          <a:xfrm>
            <a:off x="1143001" y="927776"/>
            <a:ext cx="157743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4000" cap="none">
                <a:latin typeface="DM Sans"/>
                <a:ea typeface="DM Sans"/>
                <a:cs typeface="DM Sans"/>
                <a:sym typeface="DM Sans"/>
              </a:rPr>
              <a:t>Genetic Algorithm(GA)</a:t>
            </a:r>
            <a:endParaRPr b="1" sz="4000" cap="none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t/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31"/>
          <p:cNvSpPr txBox="1"/>
          <p:nvPr>
            <p:ph idx="4294967295" type="body"/>
          </p:nvPr>
        </p:nvSpPr>
        <p:spPr>
          <a:xfrm>
            <a:off x="838201" y="2247901"/>
            <a:ext cx="16078200" cy="6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Mutation: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after creating the new generation by using the crossover operation then we need mutation for changing the characteristics of this new generation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Child 1 : 110</a:t>
            </a:r>
            <a:r>
              <a:rPr lang="en-US" sz="3200" cap="none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111000011110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Child 2: 110110</a:t>
            </a:r>
            <a:r>
              <a:rPr lang="en-US" sz="3200" cap="none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1001101</a:t>
            </a:r>
            <a:r>
              <a:rPr lang="en-US" sz="3200" cap="none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After mutation by randomly select bits 0 to 1 and vice versa.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Muted child 1 : 110</a:t>
            </a:r>
            <a:r>
              <a:rPr lang="en-US" sz="3200" cap="none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111000011110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Muted child 2 : 110110</a:t>
            </a:r>
            <a:r>
              <a:rPr lang="en-US" sz="3200" cap="none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1001101</a:t>
            </a:r>
            <a:r>
              <a:rPr lang="en-US" sz="3200" cap="none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152400" lvl="0" marL="342900" rtl="0" algn="l">
              <a:lnSpc>
                <a:spcPct val="120000"/>
              </a:lnSpc>
              <a:spcBef>
                <a:spcPts val="2300"/>
              </a:spcBef>
              <a:spcAft>
                <a:spcPts val="240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0" name="Google Shape;240;p31"/>
          <p:cNvCxnSpPr/>
          <p:nvPr/>
        </p:nvCxnSpPr>
        <p:spPr>
          <a:xfrm rot="1017">
            <a:off x="952557" y="17788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4495800" y="600801"/>
            <a:ext cx="1062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1143000" y="1371600"/>
            <a:ext cx="8761800" cy="8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320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It is a feature extraction technique.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0320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The goal is to create a new, smaller set of           features that contain the most useful data.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0320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Minimize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dimensionality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 dataset.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0320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Reduce the amount of input features.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03200" lvl="0" marL="5143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figure present the number of principal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components which can retain more than 90% variance of the original dataset.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26 principal components are selected as they retain more than 90% variance of the original dataset.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10493113" y="7646800"/>
            <a:ext cx="7201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Cumulative Explained Variance Ration vs. Number of Principal Components</a:t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32"/>
          <p:cNvSpPr txBox="1"/>
          <p:nvPr>
            <p:ph idx="4294967295" type="title"/>
          </p:nvPr>
        </p:nvSpPr>
        <p:spPr>
          <a:xfrm>
            <a:off x="1370661" y="622976"/>
            <a:ext cx="15546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en-US" sz="4000" cap="none"/>
              <a:t>Principal Component Analysis </a:t>
            </a:r>
            <a:r>
              <a:rPr b="1" lang="en-US" sz="4000"/>
              <a:t>(PCA)</a:t>
            </a:r>
            <a:br>
              <a:rPr b="1" lang="en-US" sz="4000"/>
            </a:br>
            <a:endParaRPr sz="4000"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1" name="Google Shape;251;p32"/>
          <p:cNvCxnSpPr/>
          <p:nvPr/>
        </p:nvCxnSpPr>
        <p:spPr>
          <a:xfrm rot="1017">
            <a:off x="952557" y="1626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775" y="2124802"/>
            <a:ext cx="6663875" cy="52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7349208" y="299079"/>
            <a:ext cx="104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DM Sans"/>
                <a:ea typeface="DM Sans"/>
                <a:cs typeface="DM Sans"/>
                <a:sym typeface="DM Sans"/>
              </a:rPr>
              <a:t>Outline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" name="Google Shape;82;p15"/>
          <p:cNvCxnSpPr/>
          <p:nvPr/>
        </p:nvCxnSpPr>
        <p:spPr>
          <a:xfrm rot="1017">
            <a:off x="1409757" y="11692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5"/>
          <p:cNvSpPr txBox="1"/>
          <p:nvPr/>
        </p:nvSpPr>
        <p:spPr>
          <a:xfrm>
            <a:off x="1529500" y="1300425"/>
            <a:ext cx="8052000" cy="863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228600" lvl="0" marL="228600" marR="0" rtl="0" algn="just">
              <a:lnSpc>
                <a:spcPct val="1537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State of the Problem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Objectives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Recent Benchmark Studies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Dataset Description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Dataset Handling 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Proposed Framework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Feature Selection Techniques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Genetic Algorithm(GA)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Principal</a:t>
            </a: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Component Analysis(PCA)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AutoNum type="arabicPeriod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Ensemble Learning(Voting)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0" lvl="1" marL="0" marR="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9767750" y="1541425"/>
            <a:ext cx="8558400" cy="77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Cross Validation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Experiments results of Cross validation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Experiments results(methods)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Selection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 Metrics Visualization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Explainable Artificial Intelligence(XAI)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Comparing with other Works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Limitation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References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5400" lvl="0" marL="228600" rtl="0" algn="just">
              <a:lnSpc>
                <a:spcPct val="144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AutoNum type="arabicPeriod" startAt="12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Submission of Paper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4433207" y="586460"/>
            <a:ext cx="1024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en-US" sz="4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Principal Component Analysis (PCA)</a:t>
            </a:r>
            <a:endParaRPr sz="4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t/>
            </a:r>
            <a:endParaRPr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15773400" y="9258300"/>
            <a:ext cx="21336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1102739" y="1946204"/>
            <a:ext cx="8077200" cy="7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figure shows the relationship between the explained variance and the number of principal components.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Principal component 1 and 2 have contain the highest explained variance where as Principal component 3 to 26 have contain the same explained variance.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9829800" y="8685775"/>
            <a:ext cx="79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Explained Variance Ration vs. Number of Principal Components 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3" name="Google Shape;263;p33"/>
          <p:cNvCxnSpPr/>
          <p:nvPr/>
        </p:nvCxnSpPr>
        <p:spPr>
          <a:xfrm rot="1017">
            <a:off x="952557" y="14740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400" y="2344225"/>
            <a:ext cx="7732025" cy="610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/>
        </p:nvSpPr>
        <p:spPr>
          <a:xfrm>
            <a:off x="5524500" y="646625"/>
            <a:ext cx="872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Ensemble Learning (Voting) 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1495700" y="2018000"/>
            <a:ext cx="7467600" cy="8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Combine Models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Predictions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Works on Majority vote(hard voting)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 Classifiers: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DT, RFT, XGBC, ANN, KNN 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 variance and improve prediction accuracy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Robustness of model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Faster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800" y="2018000"/>
            <a:ext cx="5979227" cy="6870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4"/>
          <p:cNvCxnSpPr/>
          <p:nvPr/>
        </p:nvCxnSpPr>
        <p:spPr>
          <a:xfrm rot="1017">
            <a:off x="800157" y="1702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4"/>
          <p:cNvSpPr txBox="1"/>
          <p:nvPr/>
        </p:nvSpPr>
        <p:spPr>
          <a:xfrm>
            <a:off x="9829797" y="9089825"/>
            <a:ext cx="65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Ensemble voting(majority)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idx="4294967295" type="title"/>
          </p:nvPr>
        </p:nvSpPr>
        <p:spPr>
          <a:xfrm>
            <a:off x="1370650" y="892050"/>
            <a:ext cx="15546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4000" cap="none">
                <a:latin typeface="DM Sans"/>
                <a:ea typeface="DM Sans"/>
                <a:cs typeface="DM Sans"/>
                <a:sym typeface="DM Sans"/>
              </a:rPr>
              <a:t>Experimental Results (10 Fold Cross Validation)</a:t>
            </a:r>
            <a:br>
              <a:rPr b="1" lang="en-US" sz="4400"/>
            </a:br>
            <a:endParaRPr sz="4400"/>
          </a:p>
        </p:txBody>
      </p:sp>
      <p:sp>
        <p:nvSpPr>
          <p:cNvPr id="281" name="Google Shape;281;p35"/>
          <p:cNvSpPr txBox="1"/>
          <p:nvPr>
            <p:ph idx="4294967295" type="body"/>
          </p:nvPr>
        </p:nvSpPr>
        <p:spPr>
          <a:xfrm>
            <a:off x="678650" y="1526250"/>
            <a:ext cx="16237800" cy="8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Char char="●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n-US" sz="3200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fold cross validation on 5 models (XGBC, DTC, RFC, ANN, KNN) on the train dataset and calculate their performance metric (accuracy , F1 measure).</a:t>
            </a:r>
            <a:endParaRPr sz="3200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3200" cap="none"/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325" y="3124200"/>
            <a:ext cx="11203575" cy="651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5"/>
          <p:cNvCxnSpPr/>
          <p:nvPr/>
        </p:nvCxnSpPr>
        <p:spPr>
          <a:xfrm rot="1017">
            <a:off x="952557" y="13978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idx="4294967295" type="title"/>
          </p:nvPr>
        </p:nvSpPr>
        <p:spPr>
          <a:xfrm>
            <a:off x="1370660" y="892051"/>
            <a:ext cx="155466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4000" cap="none">
                <a:latin typeface="DM Sans"/>
                <a:ea typeface="DM Sans"/>
                <a:cs typeface="DM Sans"/>
                <a:sym typeface="DM Sans"/>
              </a:rPr>
              <a:t>Experimental Results (10 Fold Cross Validation)</a:t>
            </a:r>
            <a:br>
              <a:rPr b="1" lang="en-US" sz="4400"/>
            </a:br>
            <a:endParaRPr sz="4400"/>
          </a:p>
        </p:txBody>
      </p:sp>
      <p:sp>
        <p:nvSpPr>
          <p:cNvPr id="290" name="Google Shape;290;p36"/>
          <p:cNvSpPr txBox="1"/>
          <p:nvPr>
            <p:ph idx="4294967295" type="body"/>
          </p:nvPr>
        </p:nvSpPr>
        <p:spPr>
          <a:xfrm>
            <a:off x="678650" y="1865800"/>
            <a:ext cx="16237800" cy="8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2400"/>
              </a:spcAft>
              <a:buNone/>
            </a:pPr>
            <a:r>
              <a:rPr lang="en-US" sz="3200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RFC performed better in each fold than XGBC another 3 models are not performed as RFC and XGBC.       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91" name="Google Shape;291;p36"/>
          <p:cNvGraphicFramePr/>
          <p:nvPr/>
        </p:nvGraphicFramePr>
        <p:xfrm>
          <a:off x="1979875" y="312952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{C8D2EBCE-372A-4881-BF6F-C8E8020FE9B9}</a:tableStyleId>
              </a:tblPr>
              <a:tblGrid>
                <a:gridCol w="1244050"/>
                <a:gridCol w="1087625"/>
                <a:gridCol w="1217075"/>
                <a:gridCol w="1217075"/>
                <a:gridCol w="1217075"/>
                <a:gridCol w="1217075"/>
                <a:gridCol w="1217075"/>
                <a:gridCol w="1217075"/>
                <a:gridCol w="1217075"/>
                <a:gridCol w="1217075"/>
                <a:gridCol w="1217075"/>
              </a:tblGrid>
              <a:tr h="4674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Fold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XGBC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DTC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RFC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ANN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KNN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 hMerge="1"/>
              </a:tr>
              <a:tr h="490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</a:tr>
              <a:tr h="449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99.97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99.97 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99.97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99.97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97.09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97.13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</a:tr>
              <a:tr h="688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 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 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92.78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92.23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8.03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</a:tr>
              <a:tr h="372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 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 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97.95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97.96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97.99 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97.50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97.45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98.12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97.24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98.14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98.12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97.80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97.79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98.10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99.87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97.23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9.32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97.88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</a:t>
                      </a: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.45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97.99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Avg.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99.98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99.86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99.99</a:t>
                      </a:r>
                      <a:endParaRPr b="1"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97.12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97.06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98.05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98.06</a:t>
                      </a:r>
                      <a:endParaRPr sz="2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3" name="Google Shape;293;p36"/>
          <p:cNvCxnSpPr/>
          <p:nvPr/>
        </p:nvCxnSpPr>
        <p:spPr>
          <a:xfrm rot="1017">
            <a:off x="876357" y="1702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idx="4294967295" type="title"/>
          </p:nvPr>
        </p:nvSpPr>
        <p:spPr>
          <a:xfrm>
            <a:off x="1599261" y="318176"/>
            <a:ext cx="155466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b="1" lang="en-US" sz="4400" cap="none">
                <a:latin typeface="DM Sans"/>
                <a:ea typeface="DM Sans"/>
                <a:cs typeface="DM Sans"/>
                <a:sym typeface="DM Sans"/>
              </a:rPr>
              <a:t>Experimental </a:t>
            </a:r>
            <a:r>
              <a:rPr b="1" lang="en-US" sz="4400">
                <a:latin typeface="DM Sans"/>
                <a:ea typeface="DM Sans"/>
                <a:cs typeface="DM Sans"/>
                <a:sym typeface="DM Sans"/>
              </a:rPr>
              <a:t>Results (all</a:t>
            </a:r>
            <a:r>
              <a:rPr b="1" lang="en-US" sz="4400" cap="none">
                <a:latin typeface="DM Sans"/>
                <a:ea typeface="DM Sans"/>
                <a:cs typeface="DM Sans"/>
                <a:sym typeface="DM Sans"/>
              </a:rPr>
              <a:t> models)</a:t>
            </a:r>
            <a:endParaRPr sz="4400" cap="none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99" name="Google Shape;299;p37"/>
          <p:cNvGraphicFramePr/>
          <p:nvPr/>
        </p:nvGraphicFramePr>
        <p:xfrm>
          <a:off x="2437461" y="20247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{C8D2EBCE-372A-4881-BF6F-C8E8020FE9B9}</a:tableStyleId>
              </a:tblPr>
              <a:tblGrid>
                <a:gridCol w="1822450"/>
                <a:gridCol w="2109775"/>
                <a:gridCol w="1134850"/>
                <a:gridCol w="1104400"/>
                <a:gridCol w="1305475"/>
                <a:gridCol w="1305475"/>
                <a:gridCol w="1581725"/>
                <a:gridCol w="1752600"/>
                <a:gridCol w="1574000"/>
              </a:tblGrid>
              <a:tr h="86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Method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Performance Metric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XGBC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RF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DT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ANN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KNN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Ensemble      Voting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Speed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6692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 Method -1 </a:t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 Feature selection )</a:t>
                      </a:r>
                      <a:endParaRPr sz="2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ACC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99.95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99.79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98.87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Very Fast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5938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F1</a:t>
                      </a:r>
                      <a:endParaRPr sz="24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85.42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88.20</a:t>
                      </a:r>
                      <a:endParaRPr b="1"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58.86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21.56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80.76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68575" marL="68575"/>
                </a:tc>
                <a:tc vMerge="1"/>
              </a:tr>
              <a:tr h="5938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Time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0.94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17.65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</a:tr>
              <a:tr h="6842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 Method-2       ( PCA ) 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ACC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99.93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99.79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99.93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99.93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Not   slow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5879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F1</a:t>
                      </a:r>
                      <a:endParaRPr sz="2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81.98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83.41</a:t>
                      </a:r>
                      <a:endParaRPr b="1"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60.68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80.55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82.67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68575" marL="68575"/>
                </a:tc>
                <a:tc vMerge="1"/>
              </a:tr>
              <a:tr h="5879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0.57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0.25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0.007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0.14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64.36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</a:tr>
              <a:tr h="567425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Method-3</a:t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 GA )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ACC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99.93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99.94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Very Slow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507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F1</a:t>
                      </a:r>
                      <a:endParaRPr sz="2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87.00</a:t>
                      </a:r>
                      <a:endParaRPr b="1"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86.85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85.86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83.06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85.40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68575" marL="68575"/>
                </a:tc>
                <a:tc vMerge="1"/>
              </a:tr>
              <a:tr h="507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2.58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16.19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0.54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14.89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43.22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</a:tr>
              <a:tr h="585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Method-4</a:t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 Ensemble Majority Voting )</a:t>
                      </a:r>
                      <a:r>
                        <a:rPr lang="en-US" sz="1100"/>
                        <a:t> 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ACC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99.94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99.95</a:t>
                      </a:r>
                      <a:r>
                        <a:rPr b="1" lang="en-US" sz="2100"/>
                        <a:t> </a:t>
                      </a:r>
                      <a:endParaRPr b="1"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99.85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92.13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97.03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99.94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Very Slow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6741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F1</a:t>
                      </a:r>
                      <a:endParaRPr sz="2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84.97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85.41</a:t>
                      </a:r>
                      <a:endParaRPr b="1"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65.83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3.90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6.31</a:t>
                      </a:r>
                      <a:endParaRPr sz="21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85.42</a:t>
                      </a:r>
                      <a:endParaRPr sz="2100"/>
                    </a:p>
                  </a:txBody>
                  <a:tcPr marT="0" marB="0" marR="68575" marL="68575"/>
                </a:tc>
                <a:tc vMerge="1"/>
              </a:tr>
              <a:tr h="4346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 0.14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0.17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0.008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0.155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142.52</a:t>
                      </a:r>
                      <a:r>
                        <a:rPr lang="en-US" sz="2100"/>
                        <a:t> 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314.31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</a:tr>
            </a:tbl>
          </a:graphicData>
        </a:graphic>
      </p:graphicFrame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1" name="Google Shape;301;p37"/>
          <p:cNvCxnSpPr/>
          <p:nvPr/>
        </p:nvCxnSpPr>
        <p:spPr>
          <a:xfrm rot="1017">
            <a:off x="1257357" y="1626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/>
        </p:nvSpPr>
        <p:spPr>
          <a:xfrm>
            <a:off x="1371600" y="582275"/>
            <a:ext cx="1405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</a:pPr>
            <a:r>
              <a:rPr b="1" lang="en-US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Experimental Results </a:t>
            </a:r>
            <a:r>
              <a:rPr b="1" lang="en-US" sz="39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-US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Comparative Analysis on different methods</a:t>
            </a:r>
            <a:r>
              <a:rPr b="1" lang="en-US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39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7" name="Google Shape;307;p38"/>
          <p:cNvSpPr txBox="1"/>
          <p:nvPr>
            <p:ph idx="4294967295" type="body"/>
          </p:nvPr>
        </p:nvSpPr>
        <p:spPr>
          <a:xfrm>
            <a:off x="838200" y="2171700"/>
            <a:ext cx="16596300" cy="7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Method-1 (Feature Selection)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Very fast 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 Forest shows the highest accuracy (99.95%) and F1 score (88.20)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Method-2 (PCA)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Reduces dimensionality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Does not provide good performance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Method-3 (Genetic Algorithm)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Very slow execution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Less suitable for real-time systems.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Method-4 (Ensemble Voting)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Better accuracy compared to the PCA and GA methodologies.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But extremely slow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9" name="Google Shape;309;p38"/>
          <p:cNvCxnSpPr/>
          <p:nvPr/>
        </p:nvCxnSpPr>
        <p:spPr>
          <a:xfrm rot="1017">
            <a:off x="1333557" y="2007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idx="4294967295" type="title"/>
          </p:nvPr>
        </p:nvSpPr>
        <p:spPr>
          <a:xfrm>
            <a:off x="1370675" y="927775"/>
            <a:ext cx="15546600" cy="149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Experimental Results(Model Selection)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39"/>
          <p:cNvSpPr txBox="1"/>
          <p:nvPr>
            <p:ph idx="4294967295" type="body"/>
          </p:nvPr>
        </p:nvSpPr>
        <p:spPr>
          <a:xfrm>
            <a:off x="902525" y="2339703"/>
            <a:ext cx="16013700" cy="6347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Chosen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Model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Feature Selection with Random Forest 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➢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Best 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accuracy (99.95%) and F1 score (88.20) 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Some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reasons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selecting Feature Selection: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Enhanced Model Performance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Reduced Overfitting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Faster Training and testing time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Noise Reduction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Normalization for Consistency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8" name="Google Shape;318;p39"/>
          <p:cNvCxnSpPr/>
          <p:nvPr/>
        </p:nvCxnSpPr>
        <p:spPr>
          <a:xfrm rot="1017">
            <a:off x="1333557" y="2007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idx="4294967295" type="title"/>
          </p:nvPr>
        </p:nvSpPr>
        <p:spPr>
          <a:xfrm>
            <a:off x="1409230" y="482939"/>
            <a:ext cx="15469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b="1" lang="en-US" sz="4000" cap="none">
                <a:latin typeface="DM Sans"/>
                <a:ea typeface="DM Sans"/>
                <a:cs typeface="DM Sans"/>
                <a:sym typeface="DM Sans"/>
              </a:rPr>
              <a:t>Experimental Results(Model selection)</a:t>
            </a:r>
            <a:br>
              <a:rPr lang="en-US" sz="4000" cap="none">
                <a:latin typeface="DM Sans"/>
                <a:ea typeface="DM Sans"/>
                <a:cs typeface="DM Sans"/>
                <a:sym typeface="DM Sans"/>
              </a:rPr>
            </a:br>
            <a:endParaRPr sz="4000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40"/>
          <p:cNvSpPr txBox="1"/>
          <p:nvPr>
            <p:ph idx="4294967295" type="body"/>
          </p:nvPr>
        </p:nvSpPr>
        <p:spPr>
          <a:xfrm>
            <a:off x="1028750" y="2244275"/>
            <a:ext cx="10519800" cy="7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Metrics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Results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 accuracy and F1 score.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Less number of FP and FN that means low Type-I and Type-II error.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Misclassified samples is approximately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0.0404%.</a:t>
            </a:r>
            <a:endParaRPr b="1"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ROC-AUC and PR score is high in Random forest.</a:t>
            </a:r>
            <a:endParaRPr cap="none"/>
          </a:p>
        </p:txBody>
      </p:sp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11692150" y="3266850"/>
            <a:ext cx="5952600" cy="4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125" y="3121250"/>
            <a:ext cx="5952599" cy="540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0"/>
          <p:cNvCxnSpPr/>
          <p:nvPr/>
        </p:nvCxnSpPr>
        <p:spPr>
          <a:xfrm rot="1017">
            <a:off x="1028757" y="15502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40"/>
          <p:cNvSpPr txBox="1"/>
          <p:nvPr/>
        </p:nvSpPr>
        <p:spPr>
          <a:xfrm>
            <a:off x="11187747" y="8496300"/>
            <a:ext cx="6567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Confusion Matrix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4294967295" type="title"/>
          </p:nvPr>
        </p:nvSpPr>
        <p:spPr>
          <a:xfrm>
            <a:off x="1447350" y="772563"/>
            <a:ext cx="153933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wentieth Century"/>
              <a:buNone/>
            </a:pPr>
            <a:r>
              <a:rPr b="1" lang="en-US" sz="4444">
                <a:latin typeface="DM Sans"/>
                <a:ea typeface="DM Sans"/>
                <a:cs typeface="DM Sans"/>
                <a:sym typeface="DM Sans"/>
              </a:rPr>
              <a:t>EXPERIMENTAL R</a:t>
            </a:r>
            <a:r>
              <a:rPr b="1" lang="en-US" sz="4444">
                <a:latin typeface="DM Sans"/>
                <a:ea typeface="DM Sans"/>
                <a:cs typeface="DM Sans"/>
                <a:sym typeface="DM Sans"/>
              </a:rPr>
              <a:t>ESULTS</a:t>
            </a:r>
            <a:r>
              <a:rPr b="1" lang="en-US" sz="4444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4444" cap="none">
                <a:latin typeface="DM Sans"/>
                <a:ea typeface="DM Sans"/>
                <a:cs typeface="DM Sans"/>
                <a:sym typeface="DM Sans"/>
              </a:rPr>
              <a:t>(Model Selection)</a:t>
            </a:r>
            <a:br>
              <a:rPr lang="en-US" sz="4000" cap="none"/>
            </a:br>
            <a:endParaRPr/>
          </a:p>
        </p:txBody>
      </p:sp>
      <p:sp>
        <p:nvSpPr>
          <p:cNvPr id="335" name="Google Shape;335;p41"/>
          <p:cNvSpPr txBox="1"/>
          <p:nvPr>
            <p:ph idx="4294967295" type="body"/>
          </p:nvPr>
        </p:nvSpPr>
        <p:spPr>
          <a:xfrm>
            <a:off x="839140" y="2767012"/>
            <a:ext cx="16839300" cy="7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rPr lang="en-US" sz="32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</a:t>
            </a:r>
            <a:endParaRPr/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2400"/>
              </a:spcAft>
              <a:buSzPct val="83333"/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475" y="2500200"/>
            <a:ext cx="6012599" cy="614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290" y="2450375"/>
            <a:ext cx="6135962" cy="6267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1"/>
          <p:cNvCxnSpPr/>
          <p:nvPr/>
        </p:nvCxnSpPr>
        <p:spPr>
          <a:xfrm rot="1017">
            <a:off x="1333557" y="1626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10197147" y="8724900"/>
            <a:ext cx="65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PR curve for RF in Feature Seleciton method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2669472" y="8760825"/>
            <a:ext cx="65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ROC curve for RF in Feature Seleciton method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4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XAI (Explainable Artificial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Intelligence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623400" y="2304950"/>
            <a:ext cx="9634500" cy="7482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85000" lnSpcReduction="10000"/>
          </a:bodyPr>
          <a:lstStyle/>
          <a:p>
            <a:pPr indent="-4310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Explainable Artificial Intelligence (XAI) has m</a:t>
            </a: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odels explainability </a:t>
            </a:r>
            <a:endParaRPr sz="3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0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better understanding of model’s prediction.</a:t>
            </a:r>
            <a:endParaRPr sz="3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0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Expose Black-box nature of AI models </a:t>
            </a:r>
            <a:endParaRPr sz="3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0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Makes Model transparent, trustworthy, and accountable</a:t>
            </a:r>
            <a:endParaRPr sz="3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0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ans"/>
              <a:buChar char="●"/>
            </a:pPr>
            <a:r>
              <a:rPr lang="en-US" sz="3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It’s always free from bias</a:t>
            </a:r>
            <a:endParaRPr sz="3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900" y="2304950"/>
            <a:ext cx="7657426" cy="748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2"/>
          <p:cNvCxnSpPr/>
          <p:nvPr/>
        </p:nvCxnSpPr>
        <p:spPr>
          <a:xfrm rot="1017">
            <a:off x="1028757" y="2007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1171599"/>
            <a:ext cx="6685431" cy="8463944"/>
          </a:xfrm>
          <a:custGeom>
            <a:rect b="b" l="l" r="r" t="t"/>
            <a:pathLst>
              <a:path extrusionOk="0" h="8463944" w="6685431">
                <a:moveTo>
                  <a:pt x="0" y="0"/>
                </a:moveTo>
                <a:lnTo>
                  <a:pt x="6685431" y="0"/>
                </a:lnTo>
                <a:lnTo>
                  <a:pt x="6685431" y="8463943"/>
                </a:lnTo>
                <a:lnTo>
                  <a:pt x="0" y="8463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299" r="-13299" t="0"/>
            </a:stretch>
          </a:blipFill>
          <a:ln>
            <a:noFill/>
          </a:ln>
        </p:spPr>
      </p:sp>
      <p:grpSp>
        <p:nvGrpSpPr>
          <p:cNvPr id="90" name="Google Shape;90;p16"/>
          <p:cNvGrpSpPr/>
          <p:nvPr/>
        </p:nvGrpSpPr>
        <p:grpSpPr>
          <a:xfrm>
            <a:off x="6685425" y="299079"/>
            <a:ext cx="11144864" cy="11461496"/>
            <a:chOff x="-8" y="-9525"/>
            <a:chExt cx="14098500" cy="15281995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-8" y="414670"/>
              <a:ext cx="14098500" cy="148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55770" lvl="1" marL="711541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Credit Card is a plastic card issued to users as a System of e-Payment.</a:t>
              </a:r>
              <a:endParaRPr b="0" i="0" sz="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55770" lvl="1" marL="711541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Credit Card Security relies on the Physical Security of the plastic card and the privacy of the Credit Card Number.</a:t>
              </a:r>
              <a:endParaRPr b="0" i="0" sz="2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55770" lvl="1" marL="711541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Globalization and increased use of Internet has resulted in a considerable proliferation of Credit Card Transactions throughout the world.</a:t>
              </a:r>
              <a:endParaRPr/>
            </a:p>
            <a:p>
              <a:pPr indent="-355770" lvl="1" marL="711541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lang="en-US" sz="3000">
                  <a:latin typeface="DM Sans"/>
                  <a:ea typeface="DM Sans"/>
                  <a:cs typeface="DM Sans"/>
                  <a:sym typeface="DM Sans"/>
                </a:rPr>
                <a:t>Credit Card Fraud is termed as a criminal duplicity, allowing fraudsters to gain financial benefits.</a:t>
              </a:r>
              <a:endParaRPr/>
            </a:p>
            <a:p>
              <a:pPr indent="-355770" lvl="1" marL="711541" marR="0" rtl="0" algn="just">
                <a:lnSpc>
                  <a:spcPct val="1537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Need to prevent fraudulent activities using modern technology.</a:t>
              </a:r>
              <a:endParaRPr/>
            </a:p>
            <a:p>
              <a:pPr indent="-152570" lvl="1" marL="711541" marR="0" rtl="0" algn="just">
                <a:lnSpc>
                  <a:spcPct val="14415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152570" lvl="1" marL="711541" marR="0" rtl="0" algn="just">
                <a:lnSpc>
                  <a:spcPct val="14415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152570" lvl="1" marL="711541" marR="0" rtl="0" algn="just">
                <a:lnSpc>
                  <a:spcPct val="14415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152570" lvl="1" marL="711541" marR="0" rtl="0" algn="just">
                <a:lnSpc>
                  <a:spcPct val="14415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839692" y="-9525"/>
              <a:ext cx="13258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 rot="1017">
            <a:off x="1333557" y="11692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623400" y="2304950"/>
            <a:ext cx="17041200" cy="7247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Model-Agnostic Methods: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Techniques applicable across different types of models, such as LIME (Local Interpretable Model-agnostic Explanations) and SHAP (SHapley Additive exPlanations).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HAP (SHapley Additive exPlanations):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SHAP is a unified framework based on cooperative game theory 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Adds shape values(contribution values) to each features showing how each feature contributes to the model’s predictions.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provides fairness, flexibility and visual tools.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4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XAI (Explainable Artificial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Intelligence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)(Contd.)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0" name="Google Shape;360;p43"/>
          <p:cNvCxnSpPr/>
          <p:nvPr/>
        </p:nvCxnSpPr>
        <p:spPr>
          <a:xfrm rot="1017">
            <a:off x="1028757" y="2007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623400" y="2304950"/>
            <a:ext cx="10611900" cy="8217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SHAP visualization</a:t>
            </a:r>
            <a:endParaRPr b="1" sz="3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Beeswarm summary plot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visualizes and validates of our selected features.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X-axis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represents shap values and vertical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gradient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bar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represents feature values.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Importance of various features in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descending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order.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Any feature with shap value greater than zero has stronger positive impact on the model. 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Our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selected features from Feature Selection method are same as SHAP plotted features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5293" y="2035450"/>
            <a:ext cx="6156482" cy="76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XAI (Explainable Artificial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Intelligence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)(Contd.)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10806747" y="9639300"/>
            <a:ext cx="6567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</a:t>
            </a:r>
            <a:r>
              <a:rPr b="1" lang="en-US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XAI SHAP on RF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1" name="Google Shape;371;p44"/>
          <p:cNvCxnSpPr/>
          <p:nvPr/>
        </p:nvCxnSpPr>
        <p:spPr>
          <a:xfrm rot="1017">
            <a:off x="1028757" y="19312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/>
        </p:nvSpPr>
        <p:spPr>
          <a:xfrm>
            <a:off x="1416500" y="800025"/>
            <a:ext cx="159243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 </a:t>
            </a: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EXPERIMENTAL RESULTS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Our Proposed Model vs. Current State-of-the-Art Models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77" name="Google Shape;377;p45"/>
          <p:cNvGraphicFramePr/>
          <p:nvPr/>
        </p:nvGraphicFramePr>
        <p:xfrm>
          <a:off x="2149975" y="2543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{C8D2EBCE-372A-4881-BF6F-C8E8020FE9B9}</a:tableStyleId>
              </a:tblPr>
              <a:tblGrid>
                <a:gridCol w="6070050"/>
                <a:gridCol w="3674350"/>
                <a:gridCol w="1943200"/>
                <a:gridCol w="1547000"/>
                <a:gridCol w="1370650"/>
              </a:tblGrid>
              <a:tr h="8072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Reference</a:t>
                      </a:r>
                      <a:r>
                        <a:rPr lang="en-US" sz="3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Papers</a:t>
                      </a:r>
                      <a:endParaRPr sz="320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Models</a:t>
                      </a:r>
                      <a:endParaRPr sz="3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r>
                        <a:rPr lang="en-US" sz="2500"/>
                        <a:t>. of features</a:t>
                      </a:r>
                      <a:endParaRPr sz="2000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Performance </a:t>
                      </a:r>
                      <a:endParaRPr sz="3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14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Accuracy   </a:t>
                      </a:r>
                      <a:endParaRPr sz="2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F1-score</a:t>
                      </a:r>
                      <a:endParaRPr sz="500"/>
                    </a:p>
                  </a:txBody>
                  <a:tcPr marT="45725" marB="45725" marR="91450" marL="914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Ileberi, E. et al. (2022) [3]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GA-RF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99.93%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79.26%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Sohony, I. et al. (2018) [6]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Ensemble voting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99.95%</a:t>
                      </a:r>
                      <a:endParaRPr b="1"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86.29%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Varmedja, D. et al. (2019) [7]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27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97.46%</a:t>
                      </a:r>
                      <a:endParaRPr b="1"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11.05%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Khare, N., &amp; Sait, S. Y. (2018). [9]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RF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98.6%</a:t>
                      </a:r>
                      <a:endParaRPr b="1"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-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Yılmaz, A. A. (2023) [10]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PSO-RF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</a:t>
                      </a:r>
                      <a:endParaRPr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99.92%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82.63%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Our approach</a:t>
                      </a:r>
                      <a:endParaRPr b="1"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Feature Selection, RF</a:t>
                      </a:r>
                      <a:endParaRPr b="1"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14</a:t>
                      </a:r>
                      <a:endParaRPr b="1" sz="26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99.95%</a:t>
                      </a:r>
                      <a:endParaRPr b="1"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88.20%</a:t>
                      </a:r>
                      <a:endParaRPr b="1" sz="2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9" name="Google Shape;379;p45"/>
          <p:cNvCxnSpPr/>
          <p:nvPr/>
        </p:nvCxnSpPr>
        <p:spPr>
          <a:xfrm rot="1017">
            <a:off x="1333557" y="20074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idx="4294967295" type="title"/>
          </p:nvPr>
        </p:nvSpPr>
        <p:spPr>
          <a:xfrm>
            <a:off x="1409230" y="787739"/>
            <a:ext cx="15469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</a:pPr>
            <a:r>
              <a:rPr b="1" lang="en-US" sz="4000" cap="none">
                <a:latin typeface="DM Sans"/>
                <a:ea typeface="DM Sans"/>
                <a:cs typeface="DM Sans"/>
                <a:sym typeface="DM Sans"/>
              </a:rPr>
              <a:t>Limitations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46"/>
          <p:cNvSpPr txBox="1"/>
          <p:nvPr>
            <p:ph idx="4294967295" type="body"/>
          </p:nvPr>
        </p:nvSpPr>
        <p:spPr>
          <a:xfrm>
            <a:off x="1066800" y="2575419"/>
            <a:ext cx="16306800" cy="6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Although there is small amount of FP and FN that model can’t accurately detect some times.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As there is </a:t>
            </a:r>
            <a:r>
              <a:rPr i="0"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larger number of legitimate transactions compared to fraudulent ones so this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unbalanced</a:t>
            </a:r>
            <a:r>
              <a:rPr i="0"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dataset solve with an artificial technique SMOTE which is not perfect all time.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1500"/>
              </a:spcBef>
              <a:spcAft>
                <a:spcPts val="2400"/>
              </a:spcAft>
              <a:buClr>
                <a:schemeClr val="dk1"/>
              </a:buClr>
              <a:buSzPts val="3200"/>
              <a:buFont typeface="DM Sans"/>
              <a:buChar char="●"/>
            </a:pPr>
            <a:r>
              <a:rPr i="0"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enhance fraud detection accuracy, organizations often collect and analyze large amounts of sensitive data where data privacy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sometimes</a:t>
            </a:r>
            <a:r>
              <a:rPr i="0" lang="en-US" sz="3200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faces challenges.</a:t>
            </a:r>
            <a:endParaRPr sz="3200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7" name="Google Shape;387;p46"/>
          <p:cNvCxnSpPr/>
          <p:nvPr/>
        </p:nvCxnSpPr>
        <p:spPr>
          <a:xfrm rot="1017">
            <a:off x="1028757" y="2083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/>
        </p:nvSpPr>
        <p:spPr>
          <a:xfrm>
            <a:off x="5410200" y="1181100"/>
            <a:ext cx="71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1676400" y="2874374"/>
            <a:ext cx="162243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1242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Collection of dataset from </a:t>
            </a: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Kaggle [13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] containing card transactions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1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Completing pre-processing of dataset and dividing the dataset into train and test  split.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1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Then applying SMOTE- sampling technique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2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Applying different methods and select the best one.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2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Deploying dataset into machine learning algorithms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1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Comparing different performance  metrics and choosing the best model.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  <a:p>
            <a:pPr indent="-331242" lvl="1" marL="6218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M Sans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Finally we interpret our selected model using Expalinable AI(XAI)</a:t>
            </a: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4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5" name="Google Shape;395;p47"/>
          <p:cNvCxnSpPr/>
          <p:nvPr/>
        </p:nvCxnSpPr>
        <p:spPr>
          <a:xfrm rot="1017">
            <a:off x="1333557" y="21598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48"/>
          <p:cNvCxnSpPr/>
          <p:nvPr/>
        </p:nvCxnSpPr>
        <p:spPr>
          <a:xfrm rot="1017">
            <a:off x="1219200" y="201163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48"/>
          <p:cNvSpPr txBox="1"/>
          <p:nvPr/>
        </p:nvSpPr>
        <p:spPr>
          <a:xfrm>
            <a:off x="5155632" y="755532"/>
            <a:ext cx="7976732" cy="123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References</a:t>
            </a:r>
            <a:endParaRPr/>
          </a:p>
        </p:txBody>
      </p:sp>
      <p:sp>
        <p:nvSpPr>
          <p:cNvPr id="402" name="Google Shape;402;p48"/>
          <p:cNvSpPr/>
          <p:nvPr/>
        </p:nvSpPr>
        <p:spPr>
          <a:xfrm>
            <a:off x="1480457" y="2976762"/>
            <a:ext cx="16383000" cy="6986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[1] Khatri, S., Arora, A., &amp; Agrawal, A. P. (2020, January). Supervised machine learning algorithms for credit card fraud detection: a comparison. In 2020 10th international conference on cloud computing, data science &amp; engineering (confluence) (pp. 680-683). IEEE.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[2] Srivastava, A., Kundu, A., Sural, S., &amp; Majumdar, A. (2008). Credit card fraud detection using hidden Markov model. IEEE Transactions on dependable and secure computing, 5(1), 37-48. 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[3] Ileberi, E., Sun, Y., &amp; Wang, Z. (2022). A machine learning based credit card fraud detection using the GA algorithm for feature selection. Journal of Big Data, 9(1), 24.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[4] Sahin, Y., &amp; Duman, E. (2011, June). Detecting credit card fraud by ANN and logistic regression. In 2011 international symposium on innovations in intelligent systems and applications (pp. 315-319). IEEE. 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[5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] Itoo, F., Meenakshi, &amp; Singh, S. (2021). Comparison and analysis of logistic regression, Naïve Bayes and KNN machine learning algorithms for credit card fraud detection. International Journal of Information Technology, 13(4), 1503-1511.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[6] Sohony, I., Pratap, R., &amp; Nambiar, U. (2018, January). Ensemble learning for credit card fraud detection. In Proceedings of the ACM India joint international conference on data science and management of data (pp. 289-294). </a:t>
            </a:r>
            <a:endParaRPr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49"/>
          <p:cNvCxnSpPr/>
          <p:nvPr/>
        </p:nvCxnSpPr>
        <p:spPr>
          <a:xfrm rot="1017">
            <a:off x="1219200" y="208783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49"/>
          <p:cNvSpPr txBox="1"/>
          <p:nvPr/>
        </p:nvSpPr>
        <p:spPr>
          <a:xfrm>
            <a:off x="5155632" y="755532"/>
            <a:ext cx="79767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References(Contd.)</a:t>
            </a:r>
            <a:endParaRPr/>
          </a:p>
        </p:txBody>
      </p:sp>
      <p:sp>
        <p:nvSpPr>
          <p:cNvPr id="410" name="Google Shape;410;p49"/>
          <p:cNvSpPr/>
          <p:nvPr/>
        </p:nvSpPr>
        <p:spPr>
          <a:xfrm>
            <a:off x="1480450" y="2976750"/>
            <a:ext cx="16350300" cy="6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[7] Varmedja, D., Karanovic, M., Sladojevic, S., Arsenovic, M., &amp; Anderla, A. (2019, March). Credit card fraud detection-machine learning methods. In 2019 18th International Symposium INFOTEH-JAHORINA (INFOTEH) (pp. 1-5). IEEE.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[8] Li, C., Ding, N., Dong, H., &amp; Zhai, Y. (2021). Application of credit card fraud detection based on CS-SVM. International Journal of Machine Learning and Computing, 11(1), 34-39.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[9] Khare, N., &amp; Sait, S. Y. (2018). Credit card fraud detection using machine learning models and collating machine learning models. International Journal of Pure and Applied Mathematics, 118(20), 825-838.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[10] Yılmaz, A. A. (2023). A machine learning-based framework using the particle swarm optimization algorithm for credit card fraud detection. Communications Faculty of Sciences University of Ankara Series A2-A3 Physical Sciences and Engineering, 66(1), 82-94.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[11] Ogwueleka, F. N. (2011). Data mining application in credit card fraud detection system. Journal of Engineering Science and Technology, 6(3), 311-322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[12] Dubey, S. C., Mundhe, K. S., &amp; Kadam, A. A. (2020, May). Credit card fraud detection using artificial neural network and backpropagation. In 2020 4th international conference on intelligent computing and control systems (ICICCS) (pp. 268-273). IEEE.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50"/>
          <p:cNvCxnSpPr/>
          <p:nvPr/>
        </p:nvCxnSpPr>
        <p:spPr>
          <a:xfrm rot="1017">
            <a:off x="1219200" y="201163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50"/>
          <p:cNvSpPr txBox="1"/>
          <p:nvPr/>
        </p:nvSpPr>
        <p:spPr>
          <a:xfrm>
            <a:off x="5155632" y="755532"/>
            <a:ext cx="797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References(Contd.)</a:t>
            </a:r>
            <a:endParaRPr/>
          </a:p>
        </p:txBody>
      </p:sp>
      <p:sp>
        <p:nvSpPr>
          <p:cNvPr id="418" name="Google Shape;418;p50"/>
          <p:cNvSpPr/>
          <p:nvPr/>
        </p:nvSpPr>
        <p:spPr>
          <a:xfrm>
            <a:off x="1480450" y="2976749"/>
            <a:ext cx="16350300" cy="6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[13] Kaggle.com. (2024). Credit Card Fraud Detection. [online] Available at: https://www.kaggle.com/mlg-ulb/creditcardfraud [Accessed 7 January. 2024].</a:t>
            </a:r>
            <a:endParaRPr sz="2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457200" lvl="0" marL="5486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840">
                <a:latin typeface="Times New Roman"/>
                <a:ea typeface="Times New Roman"/>
                <a:cs typeface="Times New Roman"/>
                <a:sym typeface="Times New Roman"/>
              </a:rPr>
              <a:t>Submission of Paper</a:t>
            </a:r>
            <a:endParaRPr b="1" sz="48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5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Paper Title: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Incorporating Feature Fusion Engineering and Ensemble Learning for Effective Credit Card Fraud Detection.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ICCIT 2024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27</a:t>
            </a:r>
            <a:r>
              <a:rPr baseline="30000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 </a:t>
            </a: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International Conference On Computer and Information Technology,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Organized By IEEE Bangladesh Section.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8" name="Google Shape;428;p51"/>
          <p:cNvCxnSpPr/>
          <p:nvPr/>
        </p:nvCxnSpPr>
        <p:spPr>
          <a:xfrm rot="1017">
            <a:off x="876357" y="21598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52"/>
          <p:cNvSpPr txBox="1"/>
          <p:nvPr>
            <p:ph type="title"/>
          </p:nvPr>
        </p:nvSpPr>
        <p:spPr>
          <a:xfrm>
            <a:off x="195675" y="3962400"/>
            <a:ext cx="17046300" cy="5626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457200" lvl="0" marL="5486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904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90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1581132" y="1043738"/>
            <a:ext cx="1581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Statement of the Problem</a:t>
            </a:r>
            <a:endParaRPr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10864423" y="1028700"/>
            <a:ext cx="6932522" cy="1689139"/>
            <a:chOff x="0" y="0"/>
            <a:chExt cx="9243363" cy="2252186"/>
          </a:xfrm>
        </p:grpSpPr>
        <p:sp>
          <p:nvSpPr>
            <p:cNvPr id="101" name="Google Shape;101;p17"/>
            <p:cNvSpPr txBox="1"/>
            <p:nvPr/>
          </p:nvSpPr>
          <p:spPr>
            <a:xfrm>
              <a:off x="0" y="0"/>
              <a:ext cx="9243363" cy="763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78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0" y="1566357"/>
              <a:ext cx="9243363" cy="6858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33395" lvl="1" marL="649442" marR="0" rtl="0" algn="l">
                <a:lnSpc>
                  <a:spcPct val="13976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13"/>
                <a:buFont typeface="Arial"/>
                <a:buNone/>
              </a:pPr>
              <a:r>
                <a:t/>
              </a:r>
              <a:endParaRPr b="0" i="0" sz="3013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028700" y="2694315"/>
            <a:ext cx="15810900" cy="5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548" lvl="1" marL="759100" marR="0" rtl="0" algn="just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the immense use of the internet, fraudulent transactions increased day by day so the cardholders fell in financial losses. </a:t>
            </a:r>
            <a:endParaRPr sz="3200"/>
          </a:p>
          <a:p>
            <a:pPr indent="0" lvl="0" marL="0" marR="0" rtl="0" algn="just">
              <a:lnSpc>
                <a:spcPct val="875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9548" lvl="1" marL="759100" marR="0" rtl="0" algn="just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Modern technology such as machine learning techniques is used to prevent the issue.</a:t>
            </a:r>
            <a:endParaRPr sz="3200"/>
          </a:p>
          <a:p>
            <a:pPr indent="0" lvl="0" marL="0" marR="0" rtl="0" algn="just">
              <a:lnSpc>
                <a:spcPct val="875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9548" lvl="1" marL="759100" marR="0" rtl="0" algn="just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latin typeface="DM Sans"/>
                <a:ea typeface="DM Sans"/>
                <a:cs typeface="DM Sans"/>
                <a:sym typeface="DM Sans"/>
              </a:rPr>
              <a:t>By analyzing past credit card transactions, using the knowledge of those that were identified as fraudulent.</a:t>
            </a:r>
            <a:endParaRPr sz="3200"/>
          </a:p>
          <a:p>
            <a:pPr indent="0" lvl="0" marL="0" marR="0" rtl="0" algn="just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15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 rot="1017">
            <a:off x="1333557" y="2083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4876800" y="73523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DM Sans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  <a:br>
              <a:rPr b="1" i="0" lang="en-US" sz="4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4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181100" y="2167164"/>
            <a:ext cx="151638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primary objective of credit card fraud detection is to identify unauthorized or fraudulent transactions.</a:t>
            </a:r>
            <a:endParaRPr/>
          </a:p>
          <a:p>
            <a:pPr indent="-228600" lvl="0" marL="342900" marR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Detecting and preventing fraudulent transactions help minimize financial losses for both cardholders and financial institutions.</a:t>
            </a:r>
            <a:endParaRPr/>
          </a:p>
          <a:p>
            <a:pPr indent="0" lvl="0" marL="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Building and maintaining customer trust.</a:t>
            </a:r>
            <a:endParaRPr/>
          </a:p>
          <a:p>
            <a:pPr indent="-215900" lvl="0" marL="3429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When customers feel confident that their transactions are secure, they are more likely to continue using credit cards for payments.</a:t>
            </a:r>
            <a:r>
              <a:rPr b="0" i="0" lang="en-US" sz="3200" u="none" cap="none" strike="noStrike">
                <a:solidFill>
                  <a:srgbClr val="ECECEC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indent="-215900" lvl="0" marL="3429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CECE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Contributes to the overall security of the payment ecosystem.</a:t>
            </a:r>
            <a:endParaRPr b="0" i="0" sz="3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 rot="1017">
            <a:off x="1333557" y="170260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828800" y="723900"/>
            <a:ext cx="11153572" cy="4126444"/>
            <a:chOff x="0" y="-3028829"/>
            <a:chExt cx="14871430" cy="5501925"/>
          </a:xfrm>
        </p:grpSpPr>
        <p:sp>
          <p:nvSpPr>
            <p:cNvPr id="120" name="Google Shape;120;p19"/>
            <p:cNvSpPr txBox="1"/>
            <p:nvPr/>
          </p:nvSpPr>
          <p:spPr>
            <a:xfrm>
              <a:off x="3298930" y="-3028829"/>
              <a:ext cx="115725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Recent Benchmark Studies</a:t>
              </a:r>
              <a:endParaRPr/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0" y="2103796"/>
              <a:ext cx="418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aphicFrame>
        <p:nvGraphicFramePr>
          <p:cNvPr id="122" name="Google Shape;122;p19"/>
          <p:cNvGraphicFramePr/>
          <p:nvPr/>
        </p:nvGraphicFramePr>
        <p:xfrm>
          <a:off x="1186696" y="19221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{C8D2EBCE-372A-4881-BF6F-C8E8020FE9B9}</a:tableStyleId>
              </a:tblPr>
              <a:tblGrid>
                <a:gridCol w="1220750"/>
                <a:gridCol w="1936575"/>
                <a:gridCol w="1462575"/>
                <a:gridCol w="2631575"/>
                <a:gridCol w="8891725"/>
              </a:tblGrid>
              <a:tr h="80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Dataset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Accuracy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Limitation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[1]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Europeans credit cardholders (ECC)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KNN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Sensitivity: 81.19 %, Precision: 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91.11 %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Dataset is imbalance, KNN is time-consuming; does not utilize accuracy as a performance metric due to its insensitivity to imbalanced data.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[2]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Don’t Specified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HMM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Around 80%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Training complexity and computational cost, current state only depends on the previous state, not the entire history.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[3]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GA-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99.94 %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Time-consuming for training model.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[4]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National Bank Credit Card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94.62%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Less accuracy in fraud detection causes financial loss, ANN is a time-consuming process, when the feature column increases the model becomes more complex.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3" name="Google Shape;123;p19"/>
          <p:cNvCxnSpPr/>
          <p:nvPr/>
        </p:nvCxnSpPr>
        <p:spPr>
          <a:xfrm rot="1017">
            <a:off x="1142999" y="1586413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1828800" y="723900"/>
            <a:ext cx="13093475" cy="4126444"/>
            <a:chOff x="0" y="-3028829"/>
            <a:chExt cx="17457967" cy="5501925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4615567" y="-3028829"/>
              <a:ext cx="128424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Recent Benchmark Studies(Contd.)</a:t>
              </a:r>
              <a:endParaRPr/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0" y="2103796"/>
              <a:ext cx="418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aphicFrame>
        <p:nvGraphicFramePr>
          <p:cNvPr id="132" name="Google Shape;132;p20"/>
          <p:cNvGraphicFramePr/>
          <p:nvPr/>
        </p:nvGraphicFramePr>
        <p:xfrm>
          <a:off x="1186696" y="21680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{C8D2EBCE-372A-4881-BF6F-C8E8020FE9B9}</a:tableStyleId>
              </a:tblPr>
              <a:tblGrid>
                <a:gridCol w="1220750"/>
                <a:gridCol w="1936575"/>
                <a:gridCol w="1975850"/>
                <a:gridCol w="2118300"/>
                <a:gridCol w="8891725"/>
              </a:tblGrid>
              <a:tr h="93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Dataset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Accuracy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Limitation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[5]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KNN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75%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Less accuracy; fraud is not detected during transactions; financial loss.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[6]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Ensemble Majority vote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99.95%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 imbalance is a lacking, ANN is time consuming for large dataset.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[7]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LR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97.46%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 precision and F1 score significantly affects its overall performance.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[8]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CS-SVM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98%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Prone to parameter sensitivity and computationally expensive for large dataset like CCF.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33" name="Google Shape;133;p20"/>
          <p:cNvCxnSpPr/>
          <p:nvPr/>
        </p:nvCxnSpPr>
        <p:spPr>
          <a:xfrm rot="1017">
            <a:off x="1142999" y="1586413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16615891" y="9214327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9" name="Google Shape;139;p21"/>
          <p:cNvGrpSpPr/>
          <p:nvPr/>
        </p:nvGrpSpPr>
        <p:grpSpPr>
          <a:xfrm>
            <a:off x="1828800" y="723900"/>
            <a:ext cx="13627676" cy="4126444"/>
            <a:chOff x="0" y="-3028829"/>
            <a:chExt cx="18170234" cy="5501925"/>
          </a:xfrm>
        </p:grpSpPr>
        <p:sp>
          <p:nvSpPr>
            <p:cNvPr id="140" name="Google Shape;140;p21"/>
            <p:cNvSpPr txBox="1"/>
            <p:nvPr/>
          </p:nvSpPr>
          <p:spPr>
            <a:xfrm>
              <a:off x="3298934" y="-3028829"/>
              <a:ext cx="14871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Recent Benchmark Studies(Contd.)</a:t>
              </a:r>
              <a:endParaRPr/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0" y="2103796"/>
              <a:ext cx="418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aphicFrame>
        <p:nvGraphicFramePr>
          <p:cNvPr id="142" name="Google Shape;142;p21"/>
          <p:cNvGraphicFramePr/>
          <p:nvPr/>
        </p:nvGraphicFramePr>
        <p:xfrm>
          <a:off x="1224796" y="21143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{C8D2EBCE-372A-4881-BF6F-C8E8020FE9B9}</a:tableStyleId>
              </a:tblPr>
              <a:tblGrid>
                <a:gridCol w="956225"/>
                <a:gridCol w="2214625"/>
                <a:gridCol w="1812625"/>
                <a:gridCol w="2268000"/>
                <a:gridCol w="8891725"/>
              </a:tblGrid>
              <a:tr h="80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Dataset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Accuracy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Limitation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[9]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SVM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97.5%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High-dimensional data, SVM is time-consuming for a large dataset to train.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[10]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ECC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PSO-RF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99.92%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 dimensional data, balancing dataset is not issued.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[11]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Nigeria bank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95%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Doesn’t work if the transactions are not based on the real-time, computationally expensive.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[12]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Not Mentioned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ANN and BackPropagation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99.92%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Time-consuming and computationally complex, prone to Overfitting.</a:t>
                      </a:r>
                      <a:endParaRPr sz="30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3" name="Google Shape;143;p21"/>
          <p:cNvCxnSpPr/>
          <p:nvPr/>
        </p:nvCxnSpPr>
        <p:spPr>
          <a:xfrm rot="1017">
            <a:off x="1142999" y="1586413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16615891" y="9214327"/>
            <a:ext cx="1146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5562600" y="685801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Dataset Description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471050" y="2019300"/>
            <a:ext cx="11222100" cy="8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Collection: </a:t>
            </a:r>
            <a:endParaRPr sz="128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From </a:t>
            </a: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Kaggle [13</a:t>
            </a: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] (European cardholders' September 2013 MasterCard transactions)</a:t>
            </a:r>
            <a:endParaRPr sz="12800">
              <a:solidFill>
                <a:schemeClr val="dk1"/>
              </a:solidFill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2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Characteristics: </a:t>
            </a:r>
            <a:endParaRPr sz="128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Size of Dataset: 63MB</a:t>
            </a:r>
            <a:endParaRPr sz="128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Type: imbalanced (only 492 cases of fraud out of 284807 )</a:t>
            </a:r>
            <a:endParaRPr sz="128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No. of features: 31</a:t>
            </a:r>
            <a:endParaRPr b="0" i="0" sz="12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Char char="•"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missing values</a:t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No. of observations: 284,807 </a:t>
            </a:r>
            <a:endParaRPr b="0" i="0" sz="12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Experimental </a:t>
            </a:r>
            <a:r>
              <a:rPr b="1"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configuration</a:t>
            </a:r>
            <a:r>
              <a:rPr b="1"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1"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Char char="●"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experimental processes were conducted on Kaggle.</a:t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Char char="●"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compute </a:t>
            </a: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specifications</a:t>
            </a: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are as follows:</a:t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Processor: Intel(R) Core(TM) i5-8265U CPU @ 1.60GHz  </a:t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1.80 GHz</a:t>
            </a:r>
            <a:endParaRPr sz="1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type: 64-bit operating system, x64-based processo</a:t>
            </a:r>
            <a:r>
              <a:rPr lang="en-US" sz="128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 sz="128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54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1053703" y="8664851"/>
            <a:ext cx="6988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</a:pPr>
            <a:r>
              <a:rPr b="1" lang="en-US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Figure.  </a:t>
            </a:r>
            <a:r>
              <a:rPr b="1" i="0" lang="en-US" sz="2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Distribution of Dataset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 rot="1017">
            <a:off x="990599" y="1592742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825" y="3139250"/>
            <a:ext cx="6743825" cy="5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